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A_679D7EDF.xml" ContentType="application/vnd.ms-powerpoint.comments+xml"/>
  <Override PartName="/ppt/comments/modernComment_113_3D1F211A.xml" ContentType="application/vnd.ms-powerpoint.comments+xml"/>
  <Override PartName="/ppt/comments/modernComment_114_D0B3DEE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0" r:id="rId2"/>
    <p:sldId id="266" r:id="rId3"/>
    <p:sldId id="271" r:id="rId4"/>
    <p:sldId id="275" r:id="rId5"/>
    <p:sldId id="276" r:id="rId6"/>
    <p:sldId id="277" r:id="rId7"/>
    <p:sldId id="281" r:id="rId8"/>
    <p:sldId id="278" r:id="rId9"/>
    <p:sldId id="270" r:id="rId10"/>
    <p:sldId id="280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lvLight" panose="020B0604020202020204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732C9B7-4D2C-D591-020A-DA50B4ED5A1D}" name="Marin Ljuban" initials="ML" userId="210a0f0d51cbb34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3449"/>
    <a:srgbClr val="FADA73"/>
    <a:srgbClr val="F8DB76"/>
    <a:srgbClr val="ECFA71"/>
    <a:srgbClr val="F9DF77"/>
    <a:srgbClr val="EBF970"/>
    <a:srgbClr val="ECFA6F"/>
    <a:srgbClr val="E6E6E6"/>
    <a:srgbClr val="EBFA71"/>
    <a:srgbClr val="EAF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omments/modernComment_10A_679D7E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B108BD-2707-4728-ABAD-BA3581D2696A}" authorId="{1732C9B7-4D2C-D591-020A-DA50B4ED5A1D}" created="2023-06-08T15:26:49.6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8374879" sldId="266"/>
      <ac:spMk id="3" creationId="{B91AFF8C-56C6-49CF-9555-05B9A11958F0}"/>
    </ac:deMkLst>
    <p188:txBody>
      <a:bodyPr/>
      <a:lstStyle/>
      <a:p>
        <a:r>
          <a:rPr lang="en-US"/>
          <a:t>Xml property sets</a:t>
        </a:r>
      </a:p>
    </p188:txBody>
  </p188:cm>
</p188:cmLst>
</file>

<file path=ppt/comments/modernComment_113_3D1F21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95460F-963B-454D-8D7B-FA5D8E00C8BB}" authorId="{1732C9B7-4D2C-D591-020A-DA50B4ED5A1D}" created="2023-06-08T15:42:16.1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25450266" sldId="275"/>
      <ac:spMk id="31" creationId="{3E39BB49-6EB2-2273-DB22-BD3C2EDFBF70}"/>
    </ac:deMkLst>
    <p188:txBody>
      <a:bodyPr/>
      <a:lstStyle/>
      <a:p>
        <a:r>
          <a:rPr lang="en-US"/>
          <a:t>Out of scope - material -nen2660 matter;
Connections - ports etc</a:t>
        </a:r>
      </a:p>
    </p188:txBody>
  </p188:cm>
</p188:cmLst>
</file>

<file path=ppt/comments/modernComment_114_D0B3DE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472372-A0F2-48F5-B1D2-93061585CB32}" authorId="{1732C9B7-4D2C-D591-020A-DA50B4ED5A1D}" created="2023-06-08T17:09:14.214">
    <pc:sldMkLst xmlns:pc="http://schemas.microsoft.com/office/powerpoint/2013/main/command">
      <pc:docMk/>
      <pc:sldMk cId="3501448937" sldId="276"/>
    </pc:sldMkLst>
    <p188:txBody>
      <a:bodyPr/>
      <a:lstStyle/>
      <a:p>
        <a:r>
          <a:rPr lang="en-US"/>
          <a:t>1st block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D20878-84B4-49C0-8C92-D837A71EE7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D327F-5276-4916-87FB-4F197C188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DF95F-436A-4EDA-996D-8C658B8983C7}" type="datetime1">
              <a:rPr lang="en-GB" smtClean="0"/>
              <a:t>29/08/2023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38649-5630-4CD8-B7F4-9197877478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971DE-5B08-4718-88BC-7D21D29A3D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7EC7F-2E1A-4727-B240-BEB20E600ECE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0186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2B972-1203-48DB-BA86-50B0D5C1A2DC}" type="datetime1">
              <a:rPr lang="en-GB" smtClean="0"/>
              <a:t>29/08/2023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A630E-813E-4B84-AB00-6AE60D0F3116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1623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C0DADA2-A3D8-4F0A-A7EA-10AF1AFA57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8620BA-0C48-47EE-9296-1436AAF60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b="6908"/>
          <a:stretch/>
        </p:blipFill>
        <p:spPr>
          <a:xfrm>
            <a:off x="3007512" y="5774976"/>
            <a:ext cx="3128976" cy="9832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84455E-FC96-496D-B53A-CB3DCD129D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16" y="1409023"/>
            <a:ext cx="3600000" cy="556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2247" y="2238327"/>
            <a:ext cx="8796328" cy="1116235"/>
          </a:xfrm>
        </p:spPr>
        <p:txBody>
          <a:bodyPr anchor="b">
            <a:normAutofit/>
          </a:bodyPr>
          <a:lstStyle>
            <a:lvl1pPr algn="ctr">
              <a:defRPr sz="2800" b="0" baseline="0">
                <a:solidFill>
                  <a:srgbClr val="FB3449"/>
                </a:solidFill>
                <a:latin typeface="HelvLight" pitchFamily="2" charset="0"/>
              </a:defRPr>
            </a:lvl1pPr>
          </a:lstStyle>
          <a:p>
            <a:r>
              <a:rPr lang="en-GB" dirty="0"/>
              <a:t>Click to add Module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E681FD1-4E67-44F2-92DF-5EE6270A0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658" y="5302133"/>
            <a:ext cx="8797918" cy="472843"/>
          </a:xfr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2pPr>
            <a:lvl3pPr marL="914400" indent="0" algn="ctr"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137160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4pPr>
            <a:lvl5pPr marL="182880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list of authors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FDF28E5-EED1-4D47-832F-33692D1FE0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836" y="3504698"/>
            <a:ext cx="8796328" cy="1116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Presentation 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5AF097F-4943-473E-89FE-D634DC69F1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0658" y="4755470"/>
            <a:ext cx="8797917" cy="41189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Topic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05BF2A-931E-43DD-88EB-83A6C76F6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t="28668" r="74470" b="22348"/>
          <a:stretch/>
        </p:blipFill>
        <p:spPr>
          <a:xfrm>
            <a:off x="172247" y="6488872"/>
            <a:ext cx="1024194" cy="318832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F5BFCB8-6D43-4A96-86EB-AF569F883C60}"/>
              </a:ext>
            </a:extLst>
          </p:cNvPr>
          <p:cNvSpPr txBox="1">
            <a:spLocks/>
          </p:cNvSpPr>
          <p:nvPr userDrawn="1"/>
        </p:nvSpPr>
        <p:spPr>
          <a:xfrm>
            <a:off x="173837" y="235888"/>
            <a:ext cx="7701536" cy="315911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HelvLight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36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300F0502-0FC2-4FF5-B2A6-7BE3F8168C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5" y="5024829"/>
            <a:ext cx="2135246" cy="7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C9F5BC-993C-46DB-BF3A-6F7C0ABB30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75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58FA6D-1BA0-4ED9-8AE9-08C649BF4860}"/>
              </a:ext>
            </a:extLst>
          </p:cNvPr>
          <p:cNvSpPr/>
          <p:nvPr userDrawn="1"/>
        </p:nvSpPr>
        <p:spPr>
          <a:xfrm>
            <a:off x="173836" y="5831108"/>
            <a:ext cx="8796328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l"/>
            <a:r>
              <a:rPr lang="en-GB" sz="1200" dirty="0"/>
              <a:t>© 2019 by authors.</a:t>
            </a:r>
          </a:p>
          <a:p>
            <a:pPr algn="l"/>
            <a:r>
              <a:rPr lang="en-GB" sz="1200" dirty="0"/>
              <a:t>All Rights Reserved.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A5458-9524-4703-9C14-23A3CD41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4CE-9141-400E-94B3-B65813787669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8DC931A-28BE-4C48-A891-5614ACC22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BIM A+2: Modelling in Architecture and Engineering | Topic 1: Digital design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763599-AB02-417B-B048-2A4704A6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F26963C-FE09-4201-9FAE-7A016B4D49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07178" y="166148"/>
            <a:ext cx="1009284" cy="4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81A358C-044E-417B-BEB3-015F5C99A3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7525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232" y="855946"/>
            <a:ext cx="8781536" cy="5688000"/>
          </a:xfrm>
        </p:spPr>
        <p:txBody>
          <a:bodyPr lIns="0" r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HelvLight" pitchFamily="2" charset="0"/>
              </a:defRPr>
            </a:lvl1pPr>
            <a:lvl2pPr>
              <a:defRPr sz="1500">
                <a:latin typeface="HelvLight" pitchFamily="2" charset="0"/>
              </a:defRPr>
            </a:lvl2pPr>
            <a:lvl3pPr>
              <a:defRPr sz="1400">
                <a:latin typeface="HelvLight" pitchFamily="2" charset="0"/>
              </a:defRPr>
            </a:lvl3pPr>
            <a:lvl4pPr>
              <a:defRPr sz="1200">
                <a:latin typeface="HelvLight" pitchFamily="2" charset="0"/>
              </a:defRPr>
            </a:lvl4pPr>
            <a:lvl5pPr>
              <a:defRPr sz="1200">
                <a:latin typeface="HelvLight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7B81857-8142-4464-86B9-9D12863C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31C4-FE55-40E5-A4AB-7E1370F37C65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2A5059-2084-4378-8FE3-1314CC5B9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BIM A+2: Modelling in Architecture and Engineering | Topic 1: Digital design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D9BC12-D8A6-4843-94C0-F188CCF8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32FF2D3-AE5A-4020-A9B5-0E9D0CFF28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07178" y="166148"/>
            <a:ext cx="1009284" cy="42419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8E3CE32-EDA6-464B-A44A-D24470CB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4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0EAC0ED-8CDB-4A70-AC3A-F41AE03A87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429001"/>
            <a:ext cx="9144000" cy="342900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837" y="4589464"/>
            <a:ext cx="8796328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95817D-880C-4DDB-8E34-6B915D81F3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1275068"/>
            <a:ext cx="3600000" cy="55666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2688E97-D08A-4AC6-A685-5CF1E15C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36" y="3424696"/>
            <a:ext cx="8796327" cy="1160041"/>
          </a:xfrm>
        </p:spPr>
        <p:txBody>
          <a:bodyPr anchor="b" anchorCtr="0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262273E-32E4-459A-A195-549C366A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C90EEC-E578-46B5-BA69-AA5D518A4BB1}" type="datetime1">
              <a:rPr lang="en-US" smtClean="0"/>
              <a:pPr/>
              <a:t>8/29/2023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3F0B529-7AA6-46FB-A1C3-511CE230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BIM A+2: Modelling in Architecture and Engineering | Topic 1: Digital design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12E2FB2-4699-4031-B2E8-76E30AC8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FC588A-4267-4262-B026-23CFE5B95AA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3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7F7B57-6CAD-47C6-8FA2-1A14A252C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7525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835" y="856211"/>
            <a:ext cx="4341015" cy="5688000"/>
          </a:xfrm>
        </p:spPr>
        <p:txBody>
          <a:bodyPr/>
          <a:lstStyle>
            <a:lvl1pPr>
              <a:defRPr>
                <a:latin typeface="HelvLight" pitchFamily="2" charset="0"/>
              </a:defRPr>
            </a:lvl1pPr>
            <a:lvl2pPr>
              <a:defRPr>
                <a:latin typeface="HelvLight" pitchFamily="2" charset="0"/>
              </a:defRPr>
            </a:lvl2pPr>
            <a:lvl3pPr>
              <a:defRPr>
                <a:latin typeface="HelvLight" pitchFamily="2" charset="0"/>
              </a:defRPr>
            </a:lvl3pPr>
            <a:lvl4pPr>
              <a:defRPr>
                <a:latin typeface="HelvLight" pitchFamily="2" charset="0"/>
              </a:defRPr>
            </a:lvl4pPr>
            <a:lvl5pPr>
              <a:defRPr>
                <a:latin typeface="HelvLight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856211"/>
            <a:ext cx="4341015" cy="5688000"/>
          </a:xfrm>
        </p:spPr>
        <p:txBody>
          <a:bodyPr/>
          <a:lstStyle>
            <a:lvl1pPr>
              <a:defRPr>
                <a:latin typeface="HelvLight" pitchFamily="2" charset="0"/>
              </a:defRPr>
            </a:lvl1pPr>
            <a:lvl2pPr>
              <a:defRPr>
                <a:latin typeface="HelvLight" pitchFamily="2" charset="0"/>
              </a:defRPr>
            </a:lvl2pPr>
            <a:lvl3pPr>
              <a:defRPr>
                <a:latin typeface="HelvLight" pitchFamily="2" charset="0"/>
              </a:defRPr>
            </a:lvl3pPr>
            <a:lvl4pPr>
              <a:defRPr>
                <a:latin typeface="HelvLight" pitchFamily="2" charset="0"/>
              </a:defRPr>
            </a:lvl4pPr>
            <a:lvl5pPr>
              <a:defRPr>
                <a:latin typeface="HelvLight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BA4A2C-1D64-43FB-AE47-7761CF67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900D8-6815-4180-94F8-B6B5E37503DA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CBB4EA-1CD5-44E9-BC37-E8BF1433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BIM A+2: Modelling in Architecture and Engineering | Topic 1: Digital design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760EE8-0ADC-4FBF-8A2E-6A89E797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C481E3C-283B-4E26-A42C-DAC5C621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AD8077D-A7F3-417D-97B8-EA67FCA783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07178" y="166148"/>
            <a:ext cx="1009284" cy="4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D161089-CB5F-4F8A-9766-3ED8B99F2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7525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39F70-AA7F-40BB-8AD5-F7100538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7556-ACED-4CBF-9DC1-E9FC3340315D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FCF55-0287-4074-B3CF-F91FC7A0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BIM A+2: Modelling in Architecture and Engineering | Topic 1: Digital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7895C-9C94-48DE-96E8-AA9E4660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E2A1AD-2098-4BCF-B56A-0563F178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4FFF7BA-3317-446A-86FF-FB1204AC25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07178" y="166148"/>
            <a:ext cx="1009284" cy="4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3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29124B-8E8E-4E0C-B256-1E7D965D9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75252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E1362CD-43C5-4B32-9841-B4688E53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73BB-A381-421D-A302-DA760C8169E8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22926C3-31C4-4FAA-9875-6483D087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BIM A+2: Modelling in Architecture and Engineering | Topic 1: Digital design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952EF36-CFD7-48CC-988C-0CFEFE96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B1BED8B-C5FA-4544-8A73-D560B0BC51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07178" y="166148"/>
            <a:ext cx="1009284" cy="4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9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9F72236E-8213-4119-B3F0-381A768DE8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7525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5082774" cy="5580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835" y="2057399"/>
            <a:ext cx="3405184" cy="4510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C58616-1B29-4A42-8740-7263CF7B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35" y="987426"/>
            <a:ext cx="3405184" cy="10699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1D5E9C-C5E3-494D-9045-08CFD7C6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1A34-2503-40D0-812C-D31FEE76DA40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144CB-D088-48F0-80BA-D737FC51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BIM A+2: Modelling in Architecture and Engineering | Topic 1: Digital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0D0F2-2EF3-4012-A936-CB8BE153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C868CE8-CA65-4BB5-868B-4B3718ACDA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07178" y="166148"/>
            <a:ext cx="1009284" cy="4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1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836" y="161369"/>
            <a:ext cx="7833342" cy="4736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837" y="790832"/>
            <a:ext cx="8796328" cy="57616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0832" y="6654183"/>
            <a:ext cx="559332" cy="16614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rgbClr val="FB3449"/>
                </a:solidFill>
                <a:latin typeface="HelvLight" pitchFamily="2" charset="0"/>
              </a:defRPr>
            </a:lvl1pPr>
          </a:lstStyle>
          <a:p>
            <a:fld id="{5DFC588A-4267-4262-B026-23CFE5B95AA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1059C-14E2-4981-B04E-24555138E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836" y="6663213"/>
            <a:ext cx="798164" cy="1571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rgbClr val="FB3449"/>
                </a:solidFill>
                <a:latin typeface="HelvLight" pitchFamily="2" charset="0"/>
              </a:defRPr>
            </a:lvl1pPr>
          </a:lstStyle>
          <a:p>
            <a:fld id="{C48054CE-9141-400E-94B3-B65813787669}" type="datetime1">
              <a:rPr lang="en-US" smtClean="0"/>
              <a:pPr/>
              <a:t>8/29/2023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358995-22A8-4CD5-B89B-EA464FAFB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0271" y="6654183"/>
            <a:ext cx="7183459" cy="17517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100">
                <a:solidFill>
                  <a:srgbClr val="FB3449"/>
                </a:solidFill>
                <a:latin typeface="HelvLight" pitchFamily="2" charset="0"/>
              </a:defRPr>
            </a:lvl1pPr>
          </a:lstStyle>
          <a:p>
            <a:r>
              <a:rPr lang="en-GB" dirty="0"/>
              <a:t>BIM A+2: Modelling in Architecture and Engineering | Topic 1: Digital design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726D8F-0C75-41DE-AE80-A73023A18F47}"/>
              </a:ext>
            </a:extLst>
          </p:cNvPr>
          <p:cNvCxnSpPr>
            <a:cxnSpLocks/>
          </p:cNvCxnSpPr>
          <p:nvPr userDrawn="1"/>
        </p:nvCxnSpPr>
        <p:spPr>
          <a:xfrm>
            <a:off x="-1" y="6609652"/>
            <a:ext cx="9144001" cy="0"/>
          </a:xfrm>
          <a:prstGeom prst="line">
            <a:avLst/>
          </a:prstGeom>
          <a:ln w="12700">
            <a:solidFill>
              <a:srgbClr val="FB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4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3" r:id="rId4"/>
    <p:sldLayoutId id="2147483664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bg1"/>
          </a:solidFill>
          <a:latin typeface="HelvLight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Ligh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HelvLigh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HelvLigh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HelvLigh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HelvLigh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679D7EDF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microsoft.com/office/2018/10/relationships/comments" Target="../comments/modernComment_113_3D1F211A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microsoft.com/office/2018/10/relationships/comments" Target="../comments/modernComment_114_D0B3DE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B57D23-0681-47C9-B073-FAB3B5286D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115" y="5302133"/>
            <a:ext cx="8797918" cy="472843"/>
          </a:xfrm>
        </p:spPr>
        <p:txBody>
          <a:bodyPr/>
          <a:lstStyle/>
          <a:p>
            <a:r>
              <a:rPr lang="hr-HR" dirty="0"/>
              <a:t>Marin Ljuban</a:t>
            </a:r>
            <a:endParaRPr lang="pt-P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065970-0E75-44E7-BB30-7178D8C07E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115" y="4755470"/>
            <a:ext cx="8797917" cy="411891"/>
          </a:xfrm>
        </p:spPr>
        <p:txBody>
          <a:bodyPr>
            <a:normAutofit/>
          </a:bodyPr>
          <a:lstStyle/>
          <a:p>
            <a:r>
              <a:rPr lang="en-US" dirty="0"/>
              <a:t>Compliance checking for construction project data with linked data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E0872-769B-0AA6-6E78-D457ECB1B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5293" y="3504698"/>
            <a:ext cx="8796328" cy="1116000"/>
          </a:xfrm>
        </p:spPr>
        <p:txBody>
          <a:bodyPr/>
          <a:lstStyle/>
          <a:p>
            <a:r>
              <a:rPr lang="en-US" dirty="0"/>
              <a:t>LBD-CG presentation</a:t>
            </a:r>
          </a:p>
        </p:txBody>
      </p:sp>
      <p:pic>
        <p:nvPicPr>
          <p:cNvPr id="6" name="Picture 5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D9CC73A3-6A6F-7D55-9495-32C8E524E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97" y="2318132"/>
            <a:ext cx="3890720" cy="7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4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065970-0E75-44E7-BB30-7178D8C07E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hr-HR" dirty="0"/>
              <a:t>Questions?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E0872-769B-0AA6-6E78-D457ECB1B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r-HR" dirty="0"/>
              <a:t>Thank you for the attention!</a:t>
            </a:r>
            <a:endParaRPr lang="en-US" dirty="0"/>
          </a:p>
        </p:txBody>
      </p:sp>
      <p:pic>
        <p:nvPicPr>
          <p:cNvPr id="6" name="Picture 5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D9CC73A3-6A6F-7D55-9495-32C8E524E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40" y="2318132"/>
            <a:ext cx="3890720" cy="7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0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DF1CD30-8D38-A679-CE27-B33DDF53EA50}"/>
              </a:ext>
            </a:extLst>
          </p:cNvPr>
          <p:cNvSpPr/>
          <p:nvPr/>
        </p:nvSpPr>
        <p:spPr>
          <a:xfrm rot="16200000">
            <a:off x="-556558" y="2460340"/>
            <a:ext cx="2849880" cy="398079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AFF8C-56C6-49CF-9555-05B9A119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11" y="1337615"/>
            <a:ext cx="6572406" cy="110648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GB" sz="1200" dirty="0"/>
          </a:p>
          <a:p>
            <a:pPr marL="0" indent="0" algn="ctr">
              <a:buNone/>
            </a:pPr>
            <a:r>
              <a:rPr lang="hr-HR" sz="1200" dirty="0"/>
              <a:t>The goal is to asess how IFC could be lifted to a more generic ontology, </a:t>
            </a:r>
            <a:r>
              <a:rPr lang="en-US" sz="1200" dirty="0"/>
              <a:t>enabling connection of BIM models to other information models such as GIS, Electronic Document Management (EDM), Systems Engineering (SE), Monitoring &amp; Control (M&amp;C)… </a:t>
            </a:r>
            <a:br>
              <a:rPr lang="en-US" sz="1200" dirty="0"/>
            </a:br>
            <a:r>
              <a:rPr lang="en-US" sz="1200" dirty="0"/>
              <a:t>The planned process can be summed up in 3 main steps:</a:t>
            </a:r>
            <a:endParaRPr lang="en-GB" sz="1200" dirty="0"/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3AB3C-233C-44DF-8774-AAA3E98E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02B0-2AA0-42C9-89CB-49A3302EDC2D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67F79-2DE7-4705-BD72-7FD39014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Compliance checking for construction project data with linked data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C5909-B440-4B70-ACED-1BBBE83D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D4797-3494-4F6A-99EB-1E355583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 bIns="0">
            <a:normAutofit/>
          </a:bodyPr>
          <a:lstStyle/>
          <a:p>
            <a:r>
              <a:rPr lang="hr-HR" dirty="0"/>
              <a:t>Introduction</a:t>
            </a:r>
            <a:endParaRPr lang="en-GB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B5037E-18F4-D813-F675-249E9B9F359D}"/>
              </a:ext>
            </a:extLst>
          </p:cNvPr>
          <p:cNvSpPr txBox="1"/>
          <p:nvPr/>
        </p:nvSpPr>
        <p:spPr>
          <a:xfrm>
            <a:off x="1260686" y="5591160"/>
            <a:ext cx="1516794" cy="215444"/>
          </a:xfrm>
          <a:prstGeom prst="rect">
            <a:avLst/>
          </a:prstGeom>
          <a:solidFill>
            <a:srgbClr val="FB34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Taxonomy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BF130-938F-9088-EA06-18A79EAA45D2}"/>
              </a:ext>
            </a:extLst>
          </p:cNvPr>
          <p:cNvSpPr txBox="1"/>
          <p:nvPr/>
        </p:nvSpPr>
        <p:spPr>
          <a:xfrm>
            <a:off x="4598129" y="5591160"/>
            <a:ext cx="1516794" cy="215444"/>
          </a:xfrm>
          <a:prstGeom prst="rect">
            <a:avLst/>
          </a:prstGeom>
          <a:solidFill>
            <a:srgbClr val="FB34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Attributes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748CC-97B8-592A-BD6B-C4E5D249259A}"/>
              </a:ext>
            </a:extLst>
          </p:cNvPr>
          <p:cNvSpPr txBox="1"/>
          <p:nvPr/>
        </p:nvSpPr>
        <p:spPr>
          <a:xfrm>
            <a:off x="6419901" y="5579555"/>
            <a:ext cx="1516794" cy="215444"/>
          </a:xfrm>
          <a:prstGeom prst="rect">
            <a:avLst/>
          </a:prstGeom>
          <a:solidFill>
            <a:srgbClr val="FB34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Properties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792798-FE18-D943-EFAC-B7DC16D1015B}"/>
              </a:ext>
            </a:extLst>
          </p:cNvPr>
          <p:cNvSpPr txBox="1">
            <a:spLocks/>
          </p:cNvSpPr>
          <p:nvPr/>
        </p:nvSpPr>
        <p:spPr>
          <a:xfrm>
            <a:off x="3907118" y="4733225"/>
            <a:ext cx="1382462" cy="10156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8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466B6D1-3564-DFC3-B048-C511BFB724CA}"/>
              </a:ext>
            </a:extLst>
          </p:cNvPr>
          <p:cNvSpPr txBox="1">
            <a:spLocks/>
          </p:cNvSpPr>
          <p:nvPr/>
        </p:nvSpPr>
        <p:spPr>
          <a:xfrm>
            <a:off x="1358029" y="4418064"/>
            <a:ext cx="1358347" cy="11575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800" dirty="0"/>
              <a:t>The existing </a:t>
            </a:r>
            <a:r>
              <a:rPr lang="en-US" sz="800" dirty="0" err="1"/>
              <a:t>IfcOWL</a:t>
            </a:r>
            <a:r>
              <a:rPr lang="en-US" sz="800" dirty="0"/>
              <a:t> ontology will be queried for classes and used as a base for creation of classes of the new OTL and connected to the ISO 17632 ontology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E3A5D6-DFAB-9268-5824-09A2C45E4EB3}"/>
              </a:ext>
            </a:extLst>
          </p:cNvPr>
          <p:cNvSpPr/>
          <p:nvPr/>
        </p:nvSpPr>
        <p:spPr>
          <a:xfrm>
            <a:off x="1136823" y="1234440"/>
            <a:ext cx="7026907" cy="284988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76AE0F-010D-6701-AF92-3984C34362C6}"/>
              </a:ext>
            </a:extLst>
          </p:cNvPr>
          <p:cNvSpPr/>
          <p:nvPr/>
        </p:nvSpPr>
        <p:spPr>
          <a:xfrm>
            <a:off x="1136823" y="4198620"/>
            <a:ext cx="7026907" cy="190119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D51DD5-04EF-DAA3-E49F-ECDD28435E2C}"/>
              </a:ext>
            </a:extLst>
          </p:cNvPr>
          <p:cNvSpPr txBox="1"/>
          <p:nvPr/>
        </p:nvSpPr>
        <p:spPr>
          <a:xfrm rot="16200000">
            <a:off x="475801" y="2363147"/>
            <a:ext cx="78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90F6DA-2C5C-E1C3-AF36-1D77D37CA75E}"/>
              </a:ext>
            </a:extLst>
          </p:cNvPr>
          <p:cNvSpPr/>
          <p:nvPr/>
        </p:nvSpPr>
        <p:spPr>
          <a:xfrm rot="16200000">
            <a:off x="-556557" y="2460341"/>
            <a:ext cx="2849880" cy="398079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CCD1E4-420A-BCFF-79F3-9C8030EAE6CB}"/>
              </a:ext>
            </a:extLst>
          </p:cNvPr>
          <p:cNvSpPr txBox="1"/>
          <p:nvPr/>
        </p:nvSpPr>
        <p:spPr>
          <a:xfrm rot="16200000">
            <a:off x="475802" y="2363148"/>
            <a:ext cx="78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C984C5-6AE0-06CC-A5E7-38B9BE7079D6}"/>
              </a:ext>
            </a:extLst>
          </p:cNvPr>
          <p:cNvSpPr/>
          <p:nvPr/>
        </p:nvSpPr>
        <p:spPr>
          <a:xfrm rot="16200000">
            <a:off x="-82211" y="4950176"/>
            <a:ext cx="1901189" cy="398079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FED1B8-3B78-442F-1DC7-0F389E03A9C9}"/>
              </a:ext>
            </a:extLst>
          </p:cNvPr>
          <p:cNvSpPr txBox="1"/>
          <p:nvPr/>
        </p:nvSpPr>
        <p:spPr>
          <a:xfrm rot="16200000">
            <a:off x="-46419" y="5029414"/>
            <a:ext cx="182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2F2BBF-6BA4-0454-78E0-54799499C03D}"/>
              </a:ext>
            </a:extLst>
          </p:cNvPr>
          <p:cNvSpPr txBox="1">
            <a:spLocks/>
          </p:cNvSpPr>
          <p:nvPr/>
        </p:nvSpPr>
        <p:spPr>
          <a:xfrm>
            <a:off x="4689134" y="4356412"/>
            <a:ext cx="1358347" cy="12671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800" dirty="0"/>
              <a:t>The </a:t>
            </a:r>
            <a:r>
              <a:rPr lang="en-US" sz="800" dirty="0" err="1"/>
              <a:t>IfcOWL</a:t>
            </a:r>
            <a:r>
              <a:rPr lang="en-US" sz="800" dirty="0"/>
              <a:t> ontology will be queried for attributes of classes queried in step 1. These attributes will be appended to newly created classes but aligned to the </a:t>
            </a:r>
            <a:r>
              <a:rPr lang="hr-HR" sz="800" dirty="0"/>
              <a:t>EN</a:t>
            </a:r>
            <a:r>
              <a:rPr lang="en-US" sz="800" dirty="0"/>
              <a:t> 176</a:t>
            </a:r>
            <a:r>
              <a:rPr lang="hr-HR" sz="800" dirty="0"/>
              <a:t>3</a:t>
            </a:r>
            <a:r>
              <a:rPr lang="en-US" sz="800" dirty="0"/>
              <a:t>2.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54B81E-2D4C-6AE5-43DF-3FC93CF47F1E}"/>
              </a:ext>
            </a:extLst>
          </p:cNvPr>
          <p:cNvSpPr txBox="1">
            <a:spLocks/>
          </p:cNvSpPr>
          <p:nvPr/>
        </p:nvSpPr>
        <p:spPr>
          <a:xfrm>
            <a:off x="6496509" y="4240425"/>
            <a:ext cx="1358347" cy="13686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800" dirty="0"/>
              <a:t>The IFC properties are not available directly in the </a:t>
            </a:r>
            <a:r>
              <a:rPr lang="en-US" sz="800" dirty="0" err="1"/>
              <a:t>IfcOWL</a:t>
            </a:r>
            <a:r>
              <a:rPr lang="en-US" sz="800" dirty="0"/>
              <a:t>, but in XML. The properties will be converted to RDF with the help of RML and appended to the OTL classes aligned to the EN 17623.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A6AC7-3E25-8F5C-1926-68C348D89B6A}"/>
              </a:ext>
            </a:extLst>
          </p:cNvPr>
          <p:cNvSpPr txBox="1"/>
          <p:nvPr/>
        </p:nvSpPr>
        <p:spPr>
          <a:xfrm>
            <a:off x="2901343" y="5591160"/>
            <a:ext cx="1516794" cy="215444"/>
          </a:xfrm>
          <a:prstGeom prst="rect">
            <a:avLst/>
          </a:prstGeom>
          <a:solidFill>
            <a:srgbClr val="FB34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800" dirty="0">
                <a:solidFill>
                  <a:schemeClr val="bg1"/>
                </a:solidFill>
              </a:rPr>
              <a:t>Relations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8B531F-DD7C-C7EC-C4DC-B39046E8F534}"/>
              </a:ext>
            </a:extLst>
          </p:cNvPr>
          <p:cNvSpPr txBox="1">
            <a:spLocks/>
          </p:cNvSpPr>
          <p:nvPr/>
        </p:nvSpPr>
        <p:spPr>
          <a:xfrm>
            <a:off x="2981068" y="4206241"/>
            <a:ext cx="1358347" cy="139254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800" dirty="0"/>
              <a:t>When parsing the actual IFC file, the IFC relations considered in the scope of the thesis (spatial containment &amp; decomposition) will be replaced with equivalent concepts from the new EN ontology.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B4D8F-26C0-9A10-E098-D793F1E34F6B}"/>
              </a:ext>
            </a:extLst>
          </p:cNvPr>
          <p:cNvSpPr txBox="1"/>
          <p:nvPr/>
        </p:nvSpPr>
        <p:spPr>
          <a:xfrm>
            <a:off x="2283864" y="2526363"/>
            <a:ext cx="457627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1" indent="-22860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Creation of the object type library (OTL) from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IfcOWL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 and XML Property Set files</a:t>
            </a:r>
            <a:r>
              <a:rPr kumimoji="0" lang="hr-H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 and </a:t>
            </a:r>
            <a:r>
              <a:rPr lang="en-US" sz="1200" dirty="0">
                <a:solidFill>
                  <a:prstClr val="black"/>
                </a:solidFill>
                <a:latin typeface="HelvLight" pitchFamily="2" charset="0"/>
              </a:rPr>
              <a:t>connecting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 it to the new </a:t>
            </a:r>
            <a:r>
              <a:rPr kumimoji="0" lang="hr-H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 ontology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220DC-FC9B-9D50-EEBE-D395D5D2F8EE}"/>
              </a:ext>
            </a:extLst>
          </p:cNvPr>
          <p:cNvSpPr txBox="1"/>
          <p:nvPr/>
        </p:nvSpPr>
        <p:spPr>
          <a:xfrm>
            <a:off x="2400998" y="3123781"/>
            <a:ext cx="457627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1" indent="-22860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Development of script that parses IFC-STEP file and produces an OTL-compliant dataset</a:t>
            </a:r>
            <a:endParaRPr kumimoji="0" lang="hr-H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Light" pitchFamily="2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E3C479-605C-36A7-291A-2A1345C63727}"/>
              </a:ext>
            </a:extLst>
          </p:cNvPr>
          <p:cNvSpPr txBox="1"/>
          <p:nvPr/>
        </p:nvSpPr>
        <p:spPr>
          <a:xfrm>
            <a:off x="2400998" y="3585482"/>
            <a:ext cx="457627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1" indent="-22860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Creating SHACL ruleset to enable dataset checking based on local, national or EU regulation</a:t>
            </a:r>
          </a:p>
        </p:txBody>
      </p:sp>
    </p:spTree>
    <p:extLst>
      <p:ext uri="{BB962C8B-B14F-4D97-AF65-F5344CB8AC3E}">
        <p14:creationId xmlns:p14="http://schemas.microsoft.com/office/powerpoint/2010/main" val="17383748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3AB3C-233C-44DF-8774-AAA3E98E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02B0-2AA0-42C9-89CB-49A3302EDC2D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67F79-2DE7-4705-BD72-7FD39014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Compliance checking for construction project data with linked data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C5909-B440-4B70-ACED-1BBBE83D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D4797-3494-4F6A-99EB-1E355583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36" y="153039"/>
            <a:ext cx="7833342" cy="473631"/>
          </a:xfrm>
        </p:spPr>
        <p:txBody>
          <a:bodyPr tIns="0" bIns="0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</a:rPr>
              <a:t>State of the art in digital building permitting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A15451-53C0-1FF3-F69B-E9317C50D609}"/>
              </a:ext>
            </a:extLst>
          </p:cNvPr>
          <p:cNvSpPr txBox="1"/>
          <p:nvPr/>
        </p:nvSpPr>
        <p:spPr>
          <a:xfrm>
            <a:off x="159535" y="3002469"/>
            <a:ext cx="4068516" cy="338554"/>
          </a:xfrm>
          <a:prstGeom prst="rect">
            <a:avLst/>
          </a:prstGeom>
          <a:solidFill>
            <a:srgbClr val="FB3449"/>
          </a:solidFill>
          <a:ln>
            <a:solidFill>
              <a:srgbClr val="FB344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+mj-lt"/>
              </a:rPr>
              <a:t>Notable efforts in the European Union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E39BB49-6EB2-2273-DB22-BD3C2EDFBF70}"/>
              </a:ext>
            </a:extLst>
          </p:cNvPr>
          <p:cNvSpPr txBox="1">
            <a:spLocks/>
          </p:cNvSpPr>
          <p:nvPr/>
        </p:nvSpPr>
        <p:spPr>
          <a:xfrm>
            <a:off x="159535" y="891611"/>
            <a:ext cx="6358711" cy="206396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dirty="0"/>
              <a:t>The building design process Is complex and fragmented, with </a:t>
            </a:r>
            <a:r>
              <a:rPr lang="en-US" sz="1200" b="1" dirty="0"/>
              <a:t>10 to 12 </a:t>
            </a:r>
            <a:r>
              <a:rPr lang="en-US" sz="1200" dirty="0"/>
              <a:t>disciplines involved on average – manual compliance checking with low accuracy and high cost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Only 27% of economies use a digitized e-submission based process, OECD leading with 48%</a:t>
            </a:r>
            <a:endParaRPr lang="hr-HR" sz="1200" dirty="0"/>
          </a:p>
          <a:p>
            <a:pPr algn="just">
              <a:lnSpc>
                <a:spcPct val="100000"/>
              </a:lnSpc>
            </a:pPr>
            <a:r>
              <a:rPr lang="en-US" sz="1200" dirty="0"/>
              <a:t>ACC researched for over 50 years, with significant uptake in the last 7 years – connected with the increase of adoption of digital representation of building and geospatial data across the world</a:t>
            </a:r>
          </a:p>
          <a:p>
            <a:pPr algn="just">
              <a:lnSpc>
                <a:spcPct val="100000"/>
              </a:lnSpc>
            </a:pPr>
            <a:r>
              <a:rPr lang="hr-HR" sz="1200" dirty="0"/>
              <a:t>Complex </a:t>
            </a:r>
            <a:r>
              <a:rPr lang="en-US" sz="1200" dirty="0"/>
              <a:t>and multi-factored</a:t>
            </a:r>
            <a:r>
              <a:rPr lang="hr-HR" sz="1200" dirty="0"/>
              <a:t> problem</a:t>
            </a:r>
            <a:r>
              <a:rPr lang="en-US" sz="1200" dirty="0"/>
              <a:t>; technical and non-technical factors- this research deals with technical part </a:t>
            </a:r>
            <a:endParaRPr lang="hr-H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CB40B3-5A67-0B95-ACFD-2B4ABE65556E}"/>
              </a:ext>
            </a:extLst>
          </p:cNvPr>
          <p:cNvSpPr txBox="1"/>
          <p:nvPr/>
        </p:nvSpPr>
        <p:spPr>
          <a:xfrm>
            <a:off x="159534" y="4864649"/>
            <a:ext cx="4068516" cy="338554"/>
          </a:xfrm>
          <a:prstGeom prst="rect">
            <a:avLst/>
          </a:prstGeom>
          <a:solidFill>
            <a:srgbClr val="FB3449"/>
          </a:solidFill>
          <a:ln>
            <a:solidFill>
              <a:srgbClr val="FB344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+mj-lt"/>
              </a:rPr>
              <a:t>Relevant findings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9E54A36-3D2F-16B7-5B68-A0DC087CE99A}"/>
              </a:ext>
            </a:extLst>
          </p:cNvPr>
          <p:cNvSpPr txBox="1">
            <a:spLocks/>
          </p:cNvSpPr>
          <p:nvPr/>
        </p:nvSpPr>
        <p:spPr>
          <a:xfrm>
            <a:off x="159533" y="5296907"/>
            <a:ext cx="6358711" cy="14299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dirty="0"/>
              <a:t>Academic research is steadily growing since 2015 – pilot deployment gained momentum in 2022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Technological solutions should be based on the open standards and easy to use</a:t>
            </a:r>
            <a:endParaRPr lang="hr-HR" sz="1200" dirty="0"/>
          </a:p>
          <a:p>
            <a:pPr algn="just">
              <a:lnSpc>
                <a:spcPct val="100000"/>
              </a:lnSpc>
            </a:pPr>
            <a:r>
              <a:rPr lang="en-US" sz="1200" dirty="0"/>
              <a:t>Despite alignment efforts, there is little chance for one-fits-all solution; for mass deployment flexibility and customization is key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1463-04BE-180E-0341-D760C7620AC3}"/>
              </a:ext>
            </a:extLst>
          </p:cNvPr>
          <p:cNvSpPr/>
          <p:nvPr/>
        </p:nvSpPr>
        <p:spPr>
          <a:xfrm>
            <a:off x="7062536" y="1665693"/>
            <a:ext cx="1907628" cy="398079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D0D63A-963C-254F-188A-586BB7F47E7F}"/>
              </a:ext>
            </a:extLst>
          </p:cNvPr>
          <p:cNvSpPr txBox="1"/>
          <p:nvPr/>
        </p:nvSpPr>
        <p:spPr>
          <a:xfrm>
            <a:off x="7147024" y="1628698"/>
            <a:ext cx="170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Preparation of 3D city models and geo info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898A553-B054-B500-503C-A0A741BE94B5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>
          <a:xfrm>
            <a:off x="8001275" y="2090363"/>
            <a:ext cx="6700" cy="21819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297DE6-6EE6-E8EB-EB16-F4438B510CA6}"/>
              </a:ext>
            </a:extLst>
          </p:cNvPr>
          <p:cNvSpPr/>
          <p:nvPr/>
        </p:nvSpPr>
        <p:spPr>
          <a:xfrm>
            <a:off x="7052050" y="2333578"/>
            <a:ext cx="1907628" cy="398079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AD2CA9-3DC3-1D08-CD73-DEBCEB9DBB1D}"/>
              </a:ext>
            </a:extLst>
          </p:cNvPr>
          <p:cNvSpPr txBox="1"/>
          <p:nvPr/>
        </p:nvSpPr>
        <p:spPr>
          <a:xfrm>
            <a:off x="7085265" y="2308558"/>
            <a:ext cx="184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Pre-consultation &amp; preliminary analysis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51A93A-3FBC-013B-1525-2E2329A607D8}"/>
              </a:ext>
            </a:extLst>
          </p:cNvPr>
          <p:cNvSpPr/>
          <p:nvPr/>
        </p:nvSpPr>
        <p:spPr>
          <a:xfrm>
            <a:off x="7052050" y="3008333"/>
            <a:ext cx="1907628" cy="398079"/>
          </a:xfrm>
          <a:prstGeom prst="rect">
            <a:avLst/>
          </a:prstGeom>
          <a:solidFill>
            <a:srgbClr val="FB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D88FAE-AF4B-1F16-C911-AEEB79699950}"/>
              </a:ext>
            </a:extLst>
          </p:cNvPr>
          <p:cNvCxnSpPr>
            <a:cxnSpLocks/>
          </p:cNvCxnSpPr>
          <p:nvPr/>
        </p:nvCxnSpPr>
        <p:spPr>
          <a:xfrm flipH="1">
            <a:off x="8001276" y="2731657"/>
            <a:ext cx="4588" cy="2444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8CC0B2-6BE8-38DE-5AAD-E1743AEE1200}"/>
              </a:ext>
            </a:extLst>
          </p:cNvPr>
          <p:cNvCxnSpPr>
            <a:cxnSpLocks/>
          </p:cNvCxnSpPr>
          <p:nvPr/>
        </p:nvCxnSpPr>
        <p:spPr>
          <a:xfrm flipV="1">
            <a:off x="8071462" y="3661017"/>
            <a:ext cx="2767" cy="23951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E1114ED-7452-ADB9-39FD-7224997DBC02}"/>
              </a:ext>
            </a:extLst>
          </p:cNvPr>
          <p:cNvSpPr/>
          <p:nvPr/>
        </p:nvSpPr>
        <p:spPr>
          <a:xfrm>
            <a:off x="7052050" y="3613238"/>
            <a:ext cx="1907628" cy="398079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8A8D6C3-F1F4-F57D-3353-401AFF928178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8005864" y="4011317"/>
            <a:ext cx="0" cy="23422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DD94D55-15E8-A6EF-DC5E-D9EE27043E85}"/>
              </a:ext>
            </a:extLst>
          </p:cNvPr>
          <p:cNvSpPr/>
          <p:nvPr/>
        </p:nvSpPr>
        <p:spPr>
          <a:xfrm>
            <a:off x="7052050" y="4245545"/>
            <a:ext cx="1907628" cy="398079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1FCB95-14FA-C447-11FE-1FE437380176}"/>
              </a:ext>
            </a:extLst>
          </p:cNvPr>
          <p:cNvSpPr txBox="1"/>
          <p:nvPr/>
        </p:nvSpPr>
        <p:spPr>
          <a:xfrm>
            <a:off x="7276985" y="4221901"/>
            <a:ext cx="151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Conversion 3D city model/geo info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901D261-98D8-CA35-9BBE-BF0E8773E2EA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8005864" y="4643624"/>
            <a:ext cx="0" cy="248101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B6E8A74-9C9E-BC5A-3973-66B3B0B233A0}"/>
              </a:ext>
            </a:extLst>
          </p:cNvPr>
          <p:cNvSpPr/>
          <p:nvPr/>
        </p:nvSpPr>
        <p:spPr>
          <a:xfrm>
            <a:off x="7018990" y="4891725"/>
            <a:ext cx="1907628" cy="398079"/>
          </a:xfrm>
          <a:prstGeom prst="rect">
            <a:avLst/>
          </a:prstGeom>
          <a:solidFill>
            <a:srgbClr val="FB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C5A500-F8A0-382B-D669-215C9AC1F879}"/>
              </a:ext>
            </a:extLst>
          </p:cNvPr>
          <p:cNvSpPr txBox="1"/>
          <p:nvPr/>
        </p:nvSpPr>
        <p:spPr>
          <a:xfrm>
            <a:off x="6942145" y="4951424"/>
            <a:ext cx="21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Application review (content)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690274-C5AB-4267-95B0-3481EB613CF6}"/>
              </a:ext>
            </a:extLst>
          </p:cNvPr>
          <p:cNvSpPr txBox="1"/>
          <p:nvPr/>
        </p:nvSpPr>
        <p:spPr>
          <a:xfrm>
            <a:off x="7137191" y="6129591"/>
            <a:ext cx="1791382" cy="338554"/>
          </a:xfrm>
          <a:prstGeom prst="rect">
            <a:avLst/>
          </a:prstGeom>
          <a:solidFill>
            <a:srgbClr val="FB34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Eight step framework for digital permitting (</a:t>
            </a:r>
            <a:r>
              <a:rPr lang="en-US" sz="800" dirty="0" err="1">
                <a:solidFill>
                  <a:schemeClr val="bg1"/>
                </a:solidFill>
              </a:rPr>
              <a:t>Noardo</a:t>
            </a:r>
            <a:r>
              <a:rPr lang="en-US" sz="800" dirty="0">
                <a:solidFill>
                  <a:schemeClr val="bg1"/>
                </a:solidFill>
              </a:rPr>
              <a:t> et al., 2022)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FAB40-F369-9089-A7AB-994B867E70D3}"/>
              </a:ext>
            </a:extLst>
          </p:cNvPr>
          <p:cNvSpPr/>
          <p:nvPr/>
        </p:nvSpPr>
        <p:spPr>
          <a:xfrm>
            <a:off x="7052050" y="979570"/>
            <a:ext cx="1907628" cy="398079"/>
          </a:xfrm>
          <a:prstGeom prst="rect">
            <a:avLst/>
          </a:prstGeom>
          <a:solidFill>
            <a:srgbClr val="FB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5E31D-F4E0-260D-95F8-596C53C5198B}"/>
              </a:ext>
            </a:extLst>
          </p:cNvPr>
          <p:cNvSpPr txBox="1"/>
          <p:nvPr/>
        </p:nvSpPr>
        <p:spPr>
          <a:xfrm>
            <a:off x="7253391" y="935917"/>
            <a:ext cx="150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Rule interpretation &amp; digitalization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D9E94E-2B86-EEB0-D56E-3755BD805A86}"/>
              </a:ext>
            </a:extLst>
          </p:cNvPr>
          <p:cNvCxnSpPr>
            <a:cxnSpLocks/>
            <a:stCxn id="10" idx="2"/>
            <a:endCxn id="50" idx="0"/>
          </p:cNvCxnSpPr>
          <p:nvPr/>
        </p:nvCxnSpPr>
        <p:spPr>
          <a:xfrm flipH="1">
            <a:off x="8001275" y="1397582"/>
            <a:ext cx="2215" cy="23111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6E3DB34-D87F-174F-907A-55038BD832C4}"/>
              </a:ext>
            </a:extLst>
          </p:cNvPr>
          <p:cNvSpPr txBox="1"/>
          <p:nvPr/>
        </p:nvSpPr>
        <p:spPr>
          <a:xfrm>
            <a:off x="7213355" y="2972656"/>
            <a:ext cx="156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BIM modelling &amp; IFC export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5E5F29F-DA81-6026-09C0-692738EC7AFB}"/>
              </a:ext>
            </a:extLst>
          </p:cNvPr>
          <p:cNvSpPr txBox="1"/>
          <p:nvPr/>
        </p:nvSpPr>
        <p:spPr>
          <a:xfrm>
            <a:off x="6992393" y="3658290"/>
            <a:ext cx="201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Application review (formal)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C9511AD-F49E-D45E-61FF-A88C49863AE5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7994652" y="3434321"/>
            <a:ext cx="6622" cy="22396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E511D66-FF27-ED3C-F4CF-29B3A528A8CF}"/>
              </a:ext>
            </a:extLst>
          </p:cNvPr>
          <p:cNvCxnSpPr>
            <a:cxnSpLocks/>
          </p:cNvCxnSpPr>
          <p:nvPr/>
        </p:nvCxnSpPr>
        <p:spPr>
          <a:xfrm>
            <a:off x="8001274" y="5321335"/>
            <a:ext cx="0" cy="248101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5CEAAF6-0477-560F-946E-CADED794FA46}"/>
              </a:ext>
            </a:extLst>
          </p:cNvPr>
          <p:cNvSpPr/>
          <p:nvPr/>
        </p:nvSpPr>
        <p:spPr>
          <a:xfrm>
            <a:off x="7047460" y="5569530"/>
            <a:ext cx="1907628" cy="398079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B3626BE-82AF-D697-9C8F-9E67473742BA}"/>
              </a:ext>
            </a:extLst>
          </p:cNvPr>
          <p:cNvSpPr txBox="1"/>
          <p:nvPr/>
        </p:nvSpPr>
        <p:spPr>
          <a:xfrm>
            <a:off x="7062536" y="5630069"/>
            <a:ext cx="190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Completion &amp; notification</a:t>
            </a:r>
          </a:p>
        </p:txBody>
      </p:sp>
      <p:pic>
        <p:nvPicPr>
          <p:cNvPr id="6" name="Picture 5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63B60DE8-5F39-3B1B-0A2C-01C4455EE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226" y="3496021"/>
            <a:ext cx="1821006" cy="102534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3D1C4869-DF8D-3E22-101C-D0ADBC04F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35" y="3982492"/>
            <a:ext cx="1571859" cy="338554"/>
          </a:xfrm>
          <a:prstGeom prst="rect">
            <a:avLst/>
          </a:prstGeom>
        </p:spPr>
      </p:pic>
      <p:pic>
        <p:nvPicPr>
          <p:cNvPr id="19" name="Picture 18" descr="A picture containing text, font, logo, design&#10;&#10;Description automatically generated">
            <a:extLst>
              <a:ext uri="{FF2B5EF4-FFF2-40B4-BE49-F238E27FC236}">
                <a16:creationId xmlns:a16="http://schemas.microsoft.com/office/drawing/2014/main" id="{D19DD3D0-E7CA-E301-71CA-AC3B4D4C7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17" y="3840532"/>
            <a:ext cx="1400370" cy="600159"/>
          </a:xfrm>
          <a:prstGeom prst="rect">
            <a:avLst/>
          </a:prstGeom>
        </p:spPr>
      </p:pic>
      <p:pic>
        <p:nvPicPr>
          <p:cNvPr id="25" name="Picture 24" descr="A picture containing symbol, circle, logo, font&#10;&#10;Description automatically generated">
            <a:extLst>
              <a:ext uri="{FF2B5EF4-FFF2-40B4-BE49-F238E27FC236}">
                <a16:creationId xmlns:a16="http://schemas.microsoft.com/office/drawing/2014/main" id="{123929EE-0621-4529-F0D1-702678296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10" y="3439920"/>
            <a:ext cx="1438476" cy="495369"/>
          </a:xfrm>
          <a:prstGeom prst="rect">
            <a:avLst/>
          </a:prstGeom>
        </p:spPr>
      </p:pic>
      <p:pic>
        <p:nvPicPr>
          <p:cNvPr id="28" name="Picture 27" descr="A picture containing design, diagram, line, font&#10;&#10;Description automatically generated">
            <a:extLst>
              <a:ext uri="{FF2B5EF4-FFF2-40B4-BE49-F238E27FC236}">
                <a16:creationId xmlns:a16="http://schemas.microsoft.com/office/drawing/2014/main" id="{E5D4E295-3FA7-176F-4384-B2E8235E1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29" y="4046064"/>
            <a:ext cx="973374" cy="81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1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3AB3C-233C-44DF-8774-AAA3E98E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02B0-2AA0-42C9-89CB-49A3302EDC2D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67F79-2DE7-4705-BD72-7FD39014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Compliance checking for construction project data with linked data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C5909-B440-4B70-ACED-1BBBE83D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D4797-3494-4F6A-99EB-1E355583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 bIns="0">
            <a:normAutofit/>
          </a:bodyPr>
          <a:lstStyle/>
          <a:p>
            <a:r>
              <a:rPr lang="hr-HR" dirty="0"/>
              <a:t>EN</a:t>
            </a:r>
            <a:r>
              <a:rPr lang="es-ES" dirty="0"/>
              <a:t> 17632, BIM – </a:t>
            </a:r>
            <a:r>
              <a:rPr lang="es-ES" dirty="0" err="1"/>
              <a:t>Semantic</a:t>
            </a:r>
            <a:r>
              <a:rPr lang="es-ES" dirty="0"/>
              <a:t> </a:t>
            </a:r>
            <a:r>
              <a:rPr lang="es-ES" dirty="0" err="1"/>
              <a:t>modelling</a:t>
            </a:r>
            <a:r>
              <a:rPr lang="es-ES" dirty="0"/>
              <a:t> and </a:t>
            </a:r>
            <a:r>
              <a:rPr lang="es-ES" dirty="0" err="1"/>
              <a:t>linking</a:t>
            </a:r>
            <a:r>
              <a:rPr lang="es-ES" dirty="0"/>
              <a:t> (SML)</a:t>
            </a:r>
            <a:endParaRPr lang="en-GB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E39BB49-6EB2-2273-DB22-BD3C2EDFBF70}"/>
              </a:ext>
            </a:extLst>
          </p:cNvPr>
          <p:cNvSpPr txBox="1">
            <a:spLocks/>
          </p:cNvSpPr>
          <p:nvPr/>
        </p:nvSpPr>
        <p:spPr>
          <a:xfrm>
            <a:off x="70337" y="730869"/>
            <a:ext cx="8970164" cy="7198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dirty="0"/>
              <a:t>Newly published (March 31</a:t>
            </a:r>
            <a:r>
              <a:rPr lang="en-US" sz="1200" baseline="30000" dirty="0"/>
              <a:t>st</a:t>
            </a:r>
            <a:r>
              <a:rPr lang="en-US" sz="1200" dirty="0"/>
              <a:t>) standard enabling more efficient management of projects and the resulting assets. The document specifies how </a:t>
            </a:r>
            <a:r>
              <a:rPr lang="en-US" sz="1200" dirty="0" err="1"/>
              <a:t>organi</a:t>
            </a:r>
            <a:r>
              <a:rPr lang="hr-HR" sz="1200" dirty="0"/>
              <a:t>z</a:t>
            </a:r>
            <a:r>
              <a:rPr lang="en-US" sz="1200" dirty="0" err="1"/>
              <a:t>ations</a:t>
            </a:r>
            <a:r>
              <a:rPr lang="en-US" sz="1200" dirty="0"/>
              <a:t> in the built environment should apply Linked Data to best suit their needs. The application should help integration of complex information models (BIM, GIS, EDM etc.)</a:t>
            </a:r>
            <a:endParaRPr lang="hr-HR" sz="1200" dirty="0"/>
          </a:p>
          <a:p>
            <a:pPr marL="0" indent="0" algn="just">
              <a:lnSpc>
                <a:spcPct val="100000"/>
              </a:lnSpc>
              <a:buNone/>
            </a:pPr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D3F93EA-011A-4B9F-A29B-E93D0F85FEFF}"/>
              </a:ext>
            </a:extLst>
          </p:cNvPr>
          <p:cNvSpPr txBox="1"/>
          <p:nvPr/>
        </p:nvSpPr>
        <p:spPr>
          <a:xfrm>
            <a:off x="16322748" y="3861891"/>
            <a:ext cx="159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Guidelines</a:t>
            </a:r>
            <a:r>
              <a:rPr lang="es-ES" sz="1200" dirty="0"/>
              <a:t>.                           Easy </a:t>
            </a:r>
            <a:r>
              <a:rPr lang="es-ES" sz="1200" dirty="0" err="1"/>
              <a:t>to</a:t>
            </a:r>
            <a:r>
              <a:rPr lang="es-ES" sz="1200" dirty="0"/>
              <a:t> </a:t>
            </a:r>
            <a:r>
              <a:rPr lang="es-ES" sz="1200" dirty="0" err="1"/>
              <a:t>implement</a:t>
            </a:r>
            <a:r>
              <a:rPr lang="es-ES" sz="1200" dirty="0"/>
              <a:t>.</a:t>
            </a:r>
            <a:endParaRPr lang="hr-HR" sz="1200" dirty="0"/>
          </a:p>
          <a:p>
            <a:endParaRPr lang="es-CO" sz="1200" dirty="0"/>
          </a:p>
        </p:txBody>
      </p:sp>
      <p:pic>
        <p:nvPicPr>
          <p:cNvPr id="21" name="Picture 20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D2D75507-DBBF-9E92-A74A-8CD880EF6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021"/>
            <a:ext cx="9144000" cy="3353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68C31-2A54-C002-F344-C954FF1B5AAE}"/>
              </a:ext>
            </a:extLst>
          </p:cNvPr>
          <p:cNvSpPr txBox="1"/>
          <p:nvPr/>
        </p:nvSpPr>
        <p:spPr>
          <a:xfrm>
            <a:off x="-17584" y="1421273"/>
            <a:ext cx="9227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Contains a generic construction ontology, as well as guidelines about modelling patterns and application of levels of semantic modeling capability for different use cases (vocabulary, basic/advanced ontology)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849968-5F67-EE0D-D2D2-64C06FFB03E7}"/>
              </a:ext>
            </a:extLst>
          </p:cNvPr>
          <p:cNvSpPr txBox="1"/>
          <p:nvPr/>
        </p:nvSpPr>
        <p:spPr>
          <a:xfrm>
            <a:off x="0" y="1969780"/>
            <a:ext cx="9227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At the time of beginning of the research the EN 17632 ontologies were not available. Therefore, the </a:t>
            </a:r>
            <a:r>
              <a:rPr lang="en-US" sz="1200" dirty="0" err="1"/>
              <a:t>dutch</a:t>
            </a:r>
            <a:r>
              <a:rPr lang="en-US" sz="1200" dirty="0"/>
              <a:t> predecessor (nen2660) is used. It is believed that the EN ontology would only contain minor difference from the nen2660.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85FE9-63AE-C0D7-2272-F7FC0A12F388}"/>
              </a:ext>
            </a:extLst>
          </p:cNvPr>
          <p:cNvSpPr txBox="1"/>
          <p:nvPr/>
        </p:nvSpPr>
        <p:spPr>
          <a:xfrm>
            <a:off x="0" y="2538854"/>
            <a:ext cx="9227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Focus on building elements, properties (attributes) and relations. Possible to express additional relationships e.g. materials (nen2660:matter) and system connections (nen2660:Port)</a:t>
            </a:r>
          </a:p>
        </p:txBody>
      </p:sp>
    </p:spTree>
    <p:extLst>
      <p:ext uri="{BB962C8B-B14F-4D97-AF65-F5344CB8AC3E}">
        <p14:creationId xmlns:p14="http://schemas.microsoft.com/office/powerpoint/2010/main" val="10254502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88D156-EB82-8767-13E5-3BCD2A7AB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802" y="766834"/>
            <a:ext cx="8782050" cy="218282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3F374-549A-FB4C-1177-CEF65E8D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31C4-FE55-40E5-A4AB-7E1370F37C65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2279-4FCC-7273-250C-FAE11129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Compliance checking for construction project data with linked data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FE8F8-3268-A8EF-B943-E21ED546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6E8F41-F887-ACC0-5871-8C628EE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OTL Taxonomy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773CB-6D6D-2EF4-64C4-754F301FA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71" y="2433661"/>
            <a:ext cx="897355" cy="424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CFDD8D-8D7A-7EFB-9065-625D87AA2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18" y="2487534"/>
            <a:ext cx="463918" cy="408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DB01B-40AD-9783-A9ED-F0B7F1BA7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94" y="3466742"/>
            <a:ext cx="2811476" cy="2397655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449D-A3F8-0731-44AD-B49096E19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374" y="4904202"/>
            <a:ext cx="1873256" cy="1616415"/>
          </a:xfrm>
          <a:prstGeom prst="rect">
            <a:avLst/>
          </a:prstGeom>
          <a:noFill/>
        </p:spPr>
      </p:pic>
      <p:pic>
        <p:nvPicPr>
          <p:cNvPr id="11" name="Picture 10" descr="A picture containing fireworks, darkness, light&#10;&#10;Description automatically generated">
            <a:extLst>
              <a:ext uri="{FF2B5EF4-FFF2-40B4-BE49-F238E27FC236}">
                <a16:creationId xmlns:a16="http://schemas.microsoft.com/office/drawing/2014/main" id="{7913EA3F-136C-2171-1390-B71E2626D4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30" y="3081489"/>
            <a:ext cx="4734370" cy="3289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B81EF-E3BE-7A13-72E6-E37536E19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94" y="2956151"/>
            <a:ext cx="3960113" cy="4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89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3F374-549A-FB4C-1177-CEF65E8D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31C4-FE55-40E5-A4AB-7E1370F37C65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2279-4FCC-7273-250C-FAE11129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Compliance checking for construction project data with linked data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FE8F8-3268-A8EF-B943-E21ED546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6E8F41-F887-ACC0-5871-8C628EE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Parsing IFC-STEP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D70D814-293C-E1EB-0B9E-64E5FCDB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61" y="1022914"/>
            <a:ext cx="8782050" cy="3593530"/>
          </a:xfrm>
        </p:spPr>
      </p:pic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58F9123-C32C-0340-E3AE-1DB993D0A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5" y="4919419"/>
            <a:ext cx="3918519" cy="752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FED2C1-3004-3A0B-65F3-FC91A381F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" y="5769921"/>
            <a:ext cx="8561691" cy="671505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C73BF2-A349-12E5-B3ED-D8F967A4A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91" y="4858612"/>
            <a:ext cx="3102141" cy="87424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D2D08A-F80C-FB93-1FFD-C5304EA85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211" y="3652141"/>
            <a:ext cx="481413" cy="481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DE500-0395-AE91-A633-37F2BD0D7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211" y="4180148"/>
            <a:ext cx="897355" cy="4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3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3F374-549A-FB4C-1177-CEF65E8D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31C4-FE55-40E5-A4AB-7E1370F37C65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2279-4FCC-7273-250C-FAE11129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Compliance checking for construction project data with linked data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FE8F8-3268-A8EF-B943-E21ED546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6E8F41-F887-ACC0-5871-8C628EE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 projects</a:t>
            </a:r>
            <a:endParaRPr lang="en-US" dirty="0"/>
          </a:p>
        </p:txBody>
      </p:sp>
      <p:pic>
        <p:nvPicPr>
          <p:cNvPr id="9" name="Picture 8" descr="A picture containing screenshot, 3d modeling&#10;&#10;Description automatically generated">
            <a:extLst>
              <a:ext uri="{FF2B5EF4-FFF2-40B4-BE49-F238E27FC236}">
                <a16:creationId xmlns:a16="http://schemas.microsoft.com/office/drawing/2014/main" id="{6BD1DE5E-BFDD-0A70-2585-0767A952B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5" y="3936885"/>
            <a:ext cx="3749027" cy="2627889"/>
          </a:xfrm>
          <a:prstGeom prst="rect">
            <a:avLst/>
          </a:prstGeom>
        </p:spPr>
      </p:pic>
      <p:pic>
        <p:nvPicPr>
          <p:cNvPr id="11" name="Picture 10" descr="A 3d model of a building&#10;&#10;Description automatically generated with low confidence">
            <a:extLst>
              <a:ext uri="{FF2B5EF4-FFF2-40B4-BE49-F238E27FC236}">
                <a16:creationId xmlns:a16="http://schemas.microsoft.com/office/drawing/2014/main" id="{5795C427-693F-3B91-183D-37F711AE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5" y="774637"/>
            <a:ext cx="3635788" cy="3081869"/>
          </a:xfrm>
          <a:prstGeom prst="rect">
            <a:avLst/>
          </a:prstGeom>
        </p:spPr>
      </p:pic>
      <p:pic>
        <p:nvPicPr>
          <p:cNvPr id="13" name="Picture 12" descr="A picture containing window, house, indoor, design&#10;&#10;Description automatically generated">
            <a:extLst>
              <a:ext uri="{FF2B5EF4-FFF2-40B4-BE49-F238E27FC236}">
                <a16:creationId xmlns:a16="http://schemas.microsoft.com/office/drawing/2014/main" id="{5FF7478E-C780-5DA9-5866-8E025FD07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47" y="1197415"/>
            <a:ext cx="4170348" cy="46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5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3F374-549A-FB4C-1177-CEF65E8D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31C4-FE55-40E5-A4AB-7E1370F37C65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2279-4FCC-7273-250C-FAE11129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Compliance checking for construction project data with linked data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FE8F8-3268-A8EF-B943-E21ED546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6E8F41-F887-ACC0-5871-8C628EE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</a:t>
            </a:r>
            <a:r>
              <a:rPr lang="en-US" dirty="0"/>
              <a:t>F</a:t>
            </a:r>
            <a:r>
              <a:rPr lang="hr-HR" dirty="0"/>
              <a:t>C-STEP</a:t>
            </a:r>
            <a:r>
              <a:rPr lang="en-US" dirty="0"/>
              <a:t> Validation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EFEA5B-99AA-780C-D4DE-6F71FA86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1378" y="2101002"/>
            <a:ext cx="3436769" cy="3436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D2420-70E9-B4D9-E729-7E518EC64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3" y="818222"/>
            <a:ext cx="3689350" cy="136586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9B744-4D31-3E45-BEC3-2F8739E3CD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424" y="818222"/>
            <a:ext cx="3121902" cy="2155241"/>
          </a:xfrm>
          <a:prstGeom prst="rect">
            <a:avLst/>
          </a:prstGeom>
          <a:noFill/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8706D19-2C59-7922-8618-56C88FF62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870940"/>
              </p:ext>
            </p:extLst>
          </p:nvPr>
        </p:nvGraphicFramePr>
        <p:xfrm>
          <a:off x="409453" y="5590222"/>
          <a:ext cx="4075551" cy="969266"/>
        </p:xfrm>
        <a:graphic>
          <a:graphicData uri="http://schemas.openxmlformats.org/drawingml/2006/table">
            <a:tbl>
              <a:tblPr firstRow="1" firstCol="1" lastRow="1" lastCol="1" bandRow="1"/>
              <a:tblGrid>
                <a:gridCol w="1273088">
                  <a:extLst>
                    <a:ext uri="{9D8B030D-6E8A-4147-A177-3AD203B41FA5}">
                      <a16:colId xmlns:a16="http://schemas.microsoft.com/office/drawing/2014/main" val="1160941239"/>
                    </a:ext>
                  </a:extLst>
                </a:gridCol>
                <a:gridCol w="1390699">
                  <a:extLst>
                    <a:ext uri="{9D8B030D-6E8A-4147-A177-3AD203B41FA5}">
                      <a16:colId xmlns:a16="http://schemas.microsoft.com/office/drawing/2014/main" val="1799443160"/>
                    </a:ext>
                  </a:extLst>
                </a:gridCol>
                <a:gridCol w="1411764">
                  <a:extLst>
                    <a:ext uri="{9D8B030D-6E8A-4147-A177-3AD203B41FA5}">
                      <a16:colId xmlns:a16="http://schemas.microsoft.com/office/drawing/2014/main" val="650088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File name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Number of entities in the LBD dataset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Number of entities in the thesis dataset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94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Arch1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pt-PT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2740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pt-PT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2741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4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pt-PT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Arch2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pt-PT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pt-PT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7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pt-PT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Mech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pt-PT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492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pt-PT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493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858852"/>
                  </a:ext>
                </a:extLst>
              </a:tr>
            </a:tbl>
          </a:graphicData>
        </a:graphic>
      </p:graphicFrame>
      <p:pic>
        <p:nvPicPr>
          <p:cNvPr id="16" name="Graphic 15">
            <a:extLst>
              <a:ext uri="{FF2B5EF4-FFF2-40B4-BE49-F238E27FC236}">
                <a16:creationId xmlns:a16="http://schemas.microsoft.com/office/drawing/2014/main" id="{159326E8-F39B-C466-B77A-98055FC61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145854" y="2960131"/>
            <a:ext cx="3918748" cy="39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2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AFF8C-56C6-49CF-9555-05B9A119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27" y="2226664"/>
            <a:ext cx="8433395" cy="158901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200" noProof="1"/>
              <a:t>Expressing IFC attributes with the QUDT units (prescribed in EN 17632); parsing of the IFC attributes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Conversion of IFC properties contained in XML Property sets to OWL (RML); parsing of the properties, both predefined as well as user-defined properties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Creation of SHACL shapes to validate some of the entities for compliance with regulations – testing of different available tools, e.g. RASE Markup, NLP processing for automation of SHACL shapes</a:t>
            </a:r>
            <a:endParaRPr lang="hr-HR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3AB3C-233C-44DF-8774-AAA3E98E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02B0-2AA0-42C9-89CB-49A3302EDC2D}" type="datetime1">
              <a:rPr lang="en-US" smtClean="0"/>
              <a:t>8/29/2023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67F79-2DE7-4705-BD72-7FD39014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Compliance checking for construction project data with linked data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C5909-B440-4B70-ACED-1BBBE83D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C588A-4267-4262-B026-23CFE5B95AA3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D4797-3494-4F6A-99EB-1E355583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 bIns="0">
            <a:normAutofit/>
          </a:bodyPr>
          <a:lstStyle/>
          <a:p>
            <a:r>
              <a:rPr lang="en-US" dirty="0"/>
              <a:t>SHACL &amp; To be done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ED03B-4004-F4C6-B3FC-FA0CD1C5BD2D}"/>
              </a:ext>
            </a:extLst>
          </p:cNvPr>
          <p:cNvSpPr txBox="1"/>
          <p:nvPr/>
        </p:nvSpPr>
        <p:spPr>
          <a:xfrm>
            <a:off x="360227" y="3546832"/>
            <a:ext cx="3483756" cy="307777"/>
          </a:xfrm>
          <a:prstGeom prst="rect">
            <a:avLst/>
          </a:prstGeom>
          <a:solidFill>
            <a:srgbClr val="FB3449"/>
          </a:solidFill>
          <a:ln>
            <a:solidFill>
              <a:srgbClr val="FB344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+mj-lt"/>
              </a:rPr>
              <a:t>Remarks about the IFC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BA542-4033-421B-76C3-C081FAC1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00" y="4143650"/>
            <a:ext cx="1408298" cy="2182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C229AF-8776-9B9D-4691-55F3083E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27" y="4371368"/>
            <a:ext cx="2700762" cy="112176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78702C-A7AE-1666-C487-DE38CEBD7439}"/>
              </a:ext>
            </a:extLst>
          </p:cNvPr>
          <p:cNvSpPr txBox="1">
            <a:spLocks/>
          </p:cNvSpPr>
          <p:nvPr/>
        </p:nvSpPr>
        <p:spPr>
          <a:xfrm>
            <a:off x="360227" y="3933156"/>
            <a:ext cx="3762322" cy="3077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noProof="1"/>
              <a:t>Consistency in enumeration naming</a:t>
            </a:r>
            <a:r>
              <a:rPr lang="hr-HR" sz="1200" noProof="1"/>
              <a:t> needed</a:t>
            </a:r>
            <a:endParaRPr lang="hr-HR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02B43A-AB6F-6AC7-6295-A95B1BCB7995}"/>
              </a:ext>
            </a:extLst>
          </p:cNvPr>
          <p:cNvSpPr txBox="1">
            <a:spLocks/>
          </p:cNvSpPr>
          <p:nvPr/>
        </p:nvSpPr>
        <p:spPr>
          <a:xfrm>
            <a:off x="6767898" y="3646915"/>
            <a:ext cx="2236078" cy="880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noProof="1"/>
              <a:t>Standard &amp; Elemented case as enumeration or as entity?</a:t>
            </a:r>
            <a:endParaRPr lang="hr-HR" sz="1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20B954-20EC-4FBE-79C3-659433A81662}"/>
              </a:ext>
            </a:extLst>
          </p:cNvPr>
          <p:cNvSpPr txBox="1">
            <a:spLocks/>
          </p:cNvSpPr>
          <p:nvPr/>
        </p:nvSpPr>
        <p:spPr>
          <a:xfrm>
            <a:off x="173836" y="5949104"/>
            <a:ext cx="7518995" cy="880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noProof="1"/>
              <a:t>How to map same spatial entities from different models of the same project (e.g. architectural &amp; MEP) </a:t>
            </a:r>
            <a:endParaRPr lang="hr-HR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815836-B215-35F0-65A8-BA3D7864C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18" y="879567"/>
            <a:ext cx="3389760" cy="12239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355B54-37AE-29A2-ACEE-2D807ACFA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242" y="807209"/>
            <a:ext cx="3615936" cy="7900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1B819B-4BBD-7AB9-150B-F77E4AB0B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208" y="1695091"/>
            <a:ext cx="2534004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C333A-1192-44AF-5D76-2543BAF30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255" y="4265664"/>
            <a:ext cx="2164442" cy="130302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9CC5D0-0A57-5576-346A-B73440E24268}"/>
              </a:ext>
            </a:extLst>
          </p:cNvPr>
          <p:cNvSpPr txBox="1">
            <a:spLocks/>
          </p:cNvSpPr>
          <p:nvPr/>
        </p:nvSpPr>
        <p:spPr>
          <a:xfrm>
            <a:off x="4181980" y="3543595"/>
            <a:ext cx="2236078" cy="880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noProof="1"/>
              <a:t>Relevancy of attributes, properties and the units – aligning with QUDT</a:t>
            </a:r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2348885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M A+">
      <a:majorFont>
        <a:latin typeface="HelvLight"/>
        <a:ea typeface=""/>
        <a:cs typeface=""/>
      </a:majorFont>
      <a:minorFont>
        <a:latin typeface="Helv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13949</TotalTime>
  <Words>933</Words>
  <Application>Microsoft Office PowerPoint</Application>
  <PresentationFormat>Diavoorstelling (4:3)</PresentationFormat>
  <Paragraphs>105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HelvLight</vt:lpstr>
      <vt:lpstr>Arial</vt:lpstr>
      <vt:lpstr>Times New Roman</vt:lpstr>
      <vt:lpstr>Calibri</vt:lpstr>
      <vt:lpstr>Office Theme</vt:lpstr>
      <vt:lpstr>PowerPoint-presentatie</vt:lpstr>
      <vt:lpstr>Introduction</vt:lpstr>
      <vt:lpstr>State of the art in digital building permitting</vt:lpstr>
      <vt:lpstr>EN 17632, BIM – Semantic modelling and linking (SML)</vt:lpstr>
      <vt:lpstr>OTL Taxonomy</vt:lpstr>
      <vt:lpstr>Parsing IFC-STEP</vt:lpstr>
      <vt:lpstr>Test projects</vt:lpstr>
      <vt:lpstr>IFC-STEP Validation</vt:lpstr>
      <vt:lpstr>SHACL &amp; To be done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Granja</dc:creator>
  <cp:lastModifiedBy>Donkers, Alex</cp:lastModifiedBy>
  <cp:revision>105</cp:revision>
  <dcterms:created xsi:type="dcterms:W3CDTF">2018-09-04T09:11:23Z</dcterms:created>
  <dcterms:modified xsi:type="dcterms:W3CDTF">2023-08-29T06:49:51Z</dcterms:modified>
</cp:coreProperties>
</file>